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753600" cy="7315200"/>
  <p:notesSz cx="6858000" cy="9144000"/>
  <p:embeddedFontLst>
    <p:embeddedFont>
      <p:font typeface="Aleo" panose="00000500000000000000" pitchFamily="2" charset="0"/>
      <p:regular r:id="rId18"/>
    </p:embeddedFont>
    <p:embeddedFont>
      <p:font typeface="Aleo Bold" panose="00000800000000000000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Dosis Extra Bold" panose="020B0604020202020204" charset="0"/>
      <p:regular r:id="rId24"/>
    </p:embeddedFont>
    <p:embeddedFont>
      <p:font typeface="Dosis Semi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7" d="100"/>
          <a:sy n="77" d="100"/>
        </p:scale>
        <p:origin x="1474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y James" userId="ea267c976cc07fad" providerId="LiveId" clId="{61131CCD-3D30-4BA0-B2D8-F53EF965A879}"/>
    <pc:docChg chg="modSld">
      <pc:chgData name="Joy James" userId="ea267c976cc07fad" providerId="LiveId" clId="{61131CCD-3D30-4BA0-B2D8-F53EF965A879}" dt="2022-07-17T15:57:27.230" v="1" actId="20577"/>
      <pc:docMkLst>
        <pc:docMk/>
      </pc:docMkLst>
      <pc:sldChg chg="modSp mod">
        <pc:chgData name="Joy James" userId="ea267c976cc07fad" providerId="LiveId" clId="{61131CCD-3D30-4BA0-B2D8-F53EF965A879}" dt="2022-07-17T15:57:27.230" v="1" actId="20577"/>
        <pc:sldMkLst>
          <pc:docMk/>
          <pc:sldMk cId="0" sldId="264"/>
        </pc:sldMkLst>
        <pc:spChg chg="mod">
          <ac:chgData name="Joy James" userId="ea267c976cc07fad" providerId="LiveId" clId="{61131CCD-3D30-4BA0-B2D8-F53EF965A879}" dt="2022-07-17T15:57:27.230" v="1" actId="20577"/>
          <ac:spMkLst>
            <pc:docMk/>
            <pc:sldMk cId="0" sldId="264"/>
            <ac:spMk id="3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17-Jul-22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750923" y="991439"/>
            <a:ext cx="2641205" cy="5332322"/>
            <a:chOff x="0" y="0"/>
            <a:chExt cx="3521607" cy="7109762"/>
          </a:xfrm>
        </p:grpSpPr>
        <p:grpSp>
          <p:nvGrpSpPr>
            <p:cNvPr id="3" name="Group 3"/>
            <p:cNvGrpSpPr/>
            <p:nvPr/>
          </p:nvGrpSpPr>
          <p:grpSpPr>
            <a:xfrm>
              <a:off x="141979" y="6746246"/>
              <a:ext cx="3379628" cy="363516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DBC78">
                  <a:alpha val="19608"/>
                </a:srgbClr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262984" y="0"/>
              <a:ext cx="2258623" cy="7030733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l="2084" r="2084"/>
            <a:stretch>
              <a:fillRect/>
            </a:stretch>
          </p:blipFill>
          <p:spPr>
            <a:xfrm>
              <a:off x="0" y="3984600"/>
              <a:ext cx="2392296" cy="2919704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278996" y="1211228"/>
            <a:ext cx="2653265" cy="5112533"/>
            <a:chOff x="0" y="0"/>
            <a:chExt cx="3537686" cy="681671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158059" y="2624732"/>
              <a:ext cx="1655462" cy="4112949"/>
            </a:xfrm>
            <a:prstGeom prst="rect">
              <a:avLst/>
            </a:prstGeom>
          </p:spPr>
        </p:pic>
        <p:grpSp>
          <p:nvGrpSpPr>
            <p:cNvPr id="9" name="Group 9"/>
            <p:cNvGrpSpPr/>
            <p:nvPr/>
          </p:nvGrpSpPr>
          <p:grpSpPr>
            <a:xfrm>
              <a:off x="0" y="6453194"/>
              <a:ext cx="3379628" cy="363516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DBC78">
                  <a:alpha val="19608"/>
                </a:srgbClr>
              </a:solidFill>
            </p:spPr>
          </p:sp>
        </p:grpSp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985790" y="0"/>
              <a:ext cx="2551897" cy="6737681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123312" y="1771189"/>
            <a:ext cx="4082130" cy="3772822"/>
            <a:chOff x="0" y="0"/>
            <a:chExt cx="5442840" cy="503043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57150"/>
              <a:ext cx="5442840" cy="40999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050"/>
                </a:lnSpc>
              </a:pPr>
              <a:r>
                <a:rPr lang="en-US" sz="5500">
                  <a:solidFill>
                    <a:srgbClr val="DDBC78"/>
                  </a:solidFill>
                  <a:latin typeface="Dosis Extra Bold"/>
                </a:rPr>
                <a:t>ALX-T</a:t>
              </a:r>
              <a:r>
                <a:rPr lang="en-US" sz="5500">
                  <a:solidFill>
                    <a:srgbClr val="6B604D"/>
                  </a:solidFill>
                  <a:latin typeface="Dosis Extra Bold"/>
                </a:rPr>
                <a:t> </a:t>
              </a:r>
            </a:p>
            <a:p>
              <a:pPr marL="0" lvl="0" indent="0" algn="ctr">
                <a:lnSpc>
                  <a:spcPts val="6050"/>
                </a:lnSpc>
              </a:pPr>
              <a:r>
                <a:rPr lang="en-US" sz="5500">
                  <a:solidFill>
                    <a:srgbClr val="272727"/>
                  </a:solidFill>
                  <a:latin typeface="Dosis Extra Bold"/>
                </a:rPr>
                <a:t>Data Analyst </a:t>
              </a:r>
              <a:r>
                <a:rPr lang="en-US" sz="5500">
                  <a:solidFill>
                    <a:srgbClr val="DDBC78"/>
                  </a:solidFill>
                  <a:latin typeface="Dosis Extra Bold"/>
                </a:rPr>
                <a:t>Nanodegree Program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4518366"/>
              <a:ext cx="5442840" cy="512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65"/>
                </a:lnSpc>
              </a:pPr>
              <a:r>
                <a:rPr lang="en-US" sz="2199" spc="65">
                  <a:solidFill>
                    <a:srgbClr val="6B604D"/>
                  </a:solidFill>
                  <a:latin typeface="Aleo"/>
                </a:rPr>
                <a:t>Session Lead: Joy James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BC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11049" y="2268874"/>
            <a:ext cx="6139366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99"/>
              </a:lnSpc>
            </a:pPr>
            <a:r>
              <a:rPr lang="en-US" sz="5499">
                <a:solidFill>
                  <a:srgbClr val="FFFFFF"/>
                </a:solidFill>
                <a:latin typeface="Dosis Semi Bold"/>
              </a:rPr>
              <a:t>What do these charts tell?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462685" y="2194001"/>
            <a:ext cx="2388410" cy="407404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072998" y="4925881"/>
            <a:ext cx="1381914" cy="150800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348921" y="4653545"/>
            <a:ext cx="1210629" cy="1780337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111049" y="4389305"/>
            <a:ext cx="5961949" cy="977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99"/>
              </a:lnSpc>
            </a:pPr>
            <a:r>
              <a:rPr lang="en-US" sz="2499" spc="74">
                <a:solidFill>
                  <a:srgbClr val="272727"/>
                </a:solidFill>
                <a:latin typeface="Aleo Bold"/>
              </a:rPr>
              <a:t>different charts and the insights that can be gotten from them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30102" y="3548041"/>
            <a:ext cx="4185430" cy="3363551"/>
            <a:chOff x="0" y="0"/>
            <a:chExt cx="5580573" cy="4484735"/>
          </a:xfrm>
        </p:grpSpPr>
        <p:sp>
          <p:nvSpPr>
            <p:cNvPr id="3" name="TextBox 3"/>
            <p:cNvSpPr txBox="1"/>
            <p:nvPr/>
          </p:nvSpPr>
          <p:spPr>
            <a:xfrm>
              <a:off x="0" y="-85725"/>
              <a:ext cx="5580573" cy="613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77"/>
                </a:lnSpc>
              </a:pPr>
              <a:r>
                <a:rPr lang="en-US" sz="2599" spc="77">
                  <a:solidFill>
                    <a:srgbClr val="DDBC78"/>
                  </a:solidFill>
                  <a:latin typeface="Aleo"/>
                </a:rPr>
                <a:t>Violin Plots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669654"/>
              <a:ext cx="5580573" cy="38150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88617" lvl="1" indent="-194308">
                <a:lnSpc>
                  <a:spcPts val="2879"/>
                </a:lnSpc>
                <a:buFont typeface="Arial"/>
                <a:buChar char="•"/>
              </a:pPr>
              <a:r>
                <a:rPr lang="en-US" sz="1799" spc="53">
                  <a:solidFill>
                    <a:srgbClr val="272727"/>
                  </a:solidFill>
                  <a:latin typeface="Aleo"/>
                </a:rPr>
                <a:t>Shows both the distribution and summary statistics of data</a:t>
              </a:r>
            </a:p>
            <a:p>
              <a:pPr marL="388617" lvl="1" indent="-194308">
                <a:lnSpc>
                  <a:spcPts val="2879"/>
                </a:lnSpc>
                <a:buFont typeface="Arial"/>
                <a:buChar char="•"/>
              </a:pPr>
              <a:r>
                <a:rPr lang="en-US" sz="1799" spc="53">
                  <a:solidFill>
                    <a:srgbClr val="272727"/>
                  </a:solidFill>
                  <a:latin typeface="Aleo"/>
                </a:rPr>
                <a:t>The inner box plot shows the summary statistics</a:t>
              </a:r>
            </a:p>
            <a:p>
              <a:pPr marL="388617" lvl="1" indent="-194308">
                <a:lnSpc>
                  <a:spcPts val="2879"/>
                </a:lnSpc>
                <a:buFont typeface="Arial"/>
                <a:buChar char="•"/>
              </a:pPr>
              <a:r>
                <a:rPr lang="en-US" sz="1799" spc="53">
                  <a:solidFill>
                    <a:srgbClr val="272727"/>
                  </a:solidFill>
                  <a:latin typeface="Aleo"/>
                </a:rPr>
                <a:t>The shape of the violin shows the distribution of the data. Wider parts indicate higher frequency and vice versa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130102" y="317840"/>
            <a:ext cx="4185430" cy="3001601"/>
            <a:chOff x="0" y="0"/>
            <a:chExt cx="5580573" cy="4002135"/>
          </a:xfrm>
        </p:grpSpPr>
        <p:sp>
          <p:nvSpPr>
            <p:cNvPr id="6" name="TextBox 6"/>
            <p:cNvSpPr txBox="1"/>
            <p:nvPr/>
          </p:nvSpPr>
          <p:spPr>
            <a:xfrm>
              <a:off x="0" y="-85725"/>
              <a:ext cx="5580573" cy="613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77"/>
                </a:lnSpc>
              </a:pPr>
              <a:r>
                <a:rPr lang="en-US" sz="2599" spc="77">
                  <a:solidFill>
                    <a:srgbClr val="DDBC78"/>
                  </a:solidFill>
                  <a:latin typeface="Aleo"/>
                </a:rPr>
                <a:t>Heat Maps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69654"/>
              <a:ext cx="5580573" cy="33324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88617" lvl="1" indent="-194308">
                <a:lnSpc>
                  <a:spcPts val="2879"/>
                </a:lnSpc>
                <a:buFont typeface="Arial"/>
                <a:buChar char="•"/>
              </a:pPr>
              <a:r>
                <a:rPr lang="en-US" sz="1799" spc="53">
                  <a:solidFill>
                    <a:srgbClr val="272727"/>
                  </a:solidFill>
                  <a:latin typeface="Aleo"/>
                </a:rPr>
                <a:t>Show the distribution of data points across two variables</a:t>
              </a:r>
            </a:p>
            <a:p>
              <a:pPr marL="388617" lvl="1" indent="-194308">
                <a:lnSpc>
                  <a:spcPts val="2879"/>
                </a:lnSpc>
                <a:buFont typeface="Arial"/>
                <a:buChar char="•"/>
              </a:pPr>
              <a:r>
                <a:rPr lang="en-US" sz="1799" spc="53">
                  <a:solidFill>
                    <a:srgbClr val="272727"/>
                  </a:solidFill>
                  <a:latin typeface="Aleo"/>
                </a:rPr>
                <a:t>The intensity of the color is proportional to the frequency of data points that fall within each pair group</a:t>
              </a:r>
            </a:p>
            <a:p>
              <a:pPr marL="388617" lvl="1" indent="-194308">
                <a:lnSpc>
                  <a:spcPts val="2879"/>
                </a:lnSpc>
                <a:buFont typeface="Arial"/>
                <a:buChar char="•"/>
              </a:pPr>
              <a:r>
                <a:rPr lang="en-US" sz="1799" spc="53">
                  <a:solidFill>
                    <a:srgbClr val="272727"/>
                  </a:solidFill>
                  <a:latin typeface="Aleo"/>
                </a:rPr>
                <a:t>Like a 2-D bar chart or histogram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91370" y="317840"/>
            <a:ext cx="4185430" cy="4087451"/>
            <a:chOff x="0" y="0"/>
            <a:chExt cx="5580573" cy="5449935"/>
          </a:xfrm>
        </p:grpSpPr>
        <p:sp>
          <p:nvSpPr>
            <p:cNvPr id="9" name="TextBox 9"/>
            <p:cNvSpPr txBox="1"/>
            <p:nvPr/>
          </p:nvSpPr>
          <p:spPr>
            <a:xfrm>
              <a:off x="0" y="-85725"/>
              <a:ext cx="5580573" cy="613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77"/>
                </a:lnSpc>
              </a:pPr>
              <a:r>
                <a:rPr lang="en-US" sz="2599" spc="77">
                  <a:solidFill>
                    <a:srgbClr val="DDBC78"/>
                  </a:solidFill>
                  <a:latin typeface="Aleo"/>
                </a:rPr>
                <a:t>Scatter Plots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669654"/>
              <a:ext cx="5580573" cy="47802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88617" lvl="1" indent="-194308">
                <a:lnSpc>
                  <a:spcPts val="2879"/>
                </a:lnSpc>
                <a:buFont typeface="Arial"/>
                <a:buChar char="•"/>
              </a:pPr>
              <a:r>
                <a:rPr lang="en-US" sz="1799" spc="53">
                  <a:solidFill>
                    <a:srgbClr val="6B604D"/>
                  </a:solidFill>
                  <a:latin typeface="Aleo"/>
                </a:rPr>
                <a:t>Show correlation between two numerical variables</a:t>
              </a:r>
            </a:p>
            <a:p>
              <a:pPr marL="388617" lvl="1" indent="-194308">
                <a:lnSpc>
                  <a:spcPts val="2879"/>
                </a:lnSpc>
                <a:buFont typeface="Arial"/>
                <a:buChar char="•"/>
              </a:pPr>
              <a:r>
                <a:rPr lang="en-US" sz="1799" spc="53">
                  <a:solidFill>
                    <a:srgbClr val="272727"/>
                  </a:solidFill>
                  <a:latin typeface="Aleo Bold"/>
                </a:rPr>
                <a:t>Are the variables correlated?</a:t>
              </a:r>
              <a:r>
                <a:rPr lang="en-US" sz="1799" spc="53">
                  <a:solidFill>
                    <a:srgbClr val="272727"/>
                  </a:solidFill>
                  <a:latin typeface="Aleo"/>
                </a:rPr>
                <a:t> </a:t>
              </a:r>
              <a:r>
                <a:rPr lang="en-US" sz="1799" spc="53">
                  <a:solidFill>
                    <a:srgbClr val="6B604D"/>
                  </a:solidFill>
                  <a:latin typeface="Aleo"/>
                </a:rPr>
                <a:t>Are the dots scattered or do they tend to form a straight line?</a:t>
              </a:r>
            </a:p>
            <a:p>
              <a:pPr marL="388617" lvl="1" indent="-194308">
                <a:lnSpc>
                  <a:spcPts val="2879"/>
                </a:lnSpc>
                <a:buFont typeface="Arial"/>
                <a:buChar char="•"/>
              </a:pPr>
              <a:r>
                <a:rPr lang="en-US" sz="1799" spc="53">
                  <a:solidFill>
                    <a:srgbClr val="272727"/>
                  </a:solidFill>
                  <a:latin typeface="Aleo Bold"/>
                </a:rPr>
                <a:t>Are the strongly correlated?</a:t>
              </a:r>
              <a:r>
                <a:rPr lang="en-US" sz="1799" spc="53">
                  <a:solidFill>
                    <a:srgbClr val="6B604D"/>
                  </a:solidFill>
                  <a:latin typeface="Aleo"/>
                </a:rPr>
                <a:t> Is the line very obvious or not?</a:t>
              </a:r>
            </a:p>
            <a:p>
              <a:pPr marL="388617" lvl="1" indent="-194308">
                <a:lnSpc>
                  <a:spcPts val="2879"/>
                </a:lnSpc>
                <a:buFont typeface="Arial"/>
                <a:buChar char="•"/>
              </a:pPr>
              <a:r>
                <a:rPr lang="en-US" sz="1799" spc="53">
                  <a:solidFill>
                    <a:srgbClr val="272727"/>
                  </a:solidFill>
                  <a:latin typeface="Aleo Bold"/>
                </a:rPr>
                <a:t>Are they negatively or positively correlated?</a:t>
              </a:r>
              <a:r>
                <a:rPr lang="en-US" sz="1799" spc="53">
                  <a:solidFill>
                    <a:srgbClr val="272727"/>
                  </a:solidFill>
                  <a:latin typeface="Aleo"/>
                </a:rPr>
                <a:t> </a:t>
              </a:r>
              <a:r>
                <a:rPr lang="en-US" sz="1799" spc="53">
                  <a:solidFill>
                    <a:srgbClr val="6B604D"/>
                  </a:solidFill>
                  <a:latin typeface="Aleo"/>
                </a:rPr>
                <a:t>Does one increase or decrease as the other increases?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91370" y="4633891"/>
            <a:ext cx="4185430" cy="2277701"/>
            <a:chOff x="0" y="0"/>
            <a:chExt cx="5580573" cy="303693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85725"/>
              <a:ext cx="5580573" cy="613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77"/>
                </a:lnSpc>
              </a:pPr>
              <a:r>
                <a:rPr lang="en-US" sz="2599" spc="77">
                  <a:solidFill>
                    <a:srgbClr val="DDBC78"/>
                  </a:solidFill>
                  <a:latin typeface="Aleo"/>
                </a:rPr>
                <a:t>Box Plots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69654"/>
              <a:ext cx="5580573" cy="23672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88617" lvl="1" indent="-194308">
                <a:lnSpc>
                  <a:spcPts val="2879"/>
                </a:lnSpc>
                <a:buFont typeface="Arial"/>
                <a:buChar char="•"/>
              </a:pPr>
              <a:r>
                <a:rPr lang="en-US" sz="1799" spc="53">
                  <a:solidFill>
                    <a:srgbClr val="272727"/>
                  </a:solidFill>
                  <a:latin typeface="Aleo"/>
                </a:rPr>
                <a:t>Show the distribution and summary statistics of a variable - median, interquartile range, outliers. The bigger the box, the more spread out the data is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9679" y="809694"/>
            <a:ext cx="6478863" cy="572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50"/>
              </a:lnSpc>
            </a:pPr>
            <a:r>
              <a:rPr lang="en-US" sz="3500">
                <a:solidFill>
                  <a:srgbClr val="DDBC78"/>
                </a:solidFill>
                <a:latin typeface="Aleo Bold"/>
              </a:rPr>
              <a:t>Frequently Asked Questions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018542" y="6281844"/>
            <a:ext cx="2003538" cy="215503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DBC78">
                <a:alpha val="19608"/>
              </a:srgbClr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210383" y="1168248"/>
            <a:ext cx="1692918" cy="5395754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39679" y="1747413"/>
            <a:ext cx="5676219" cy="2179021"/>
            <a:chOff x="0" y="0"/>
            <a:chExt cx="7568292" cy="2905362"/>
          </a:xfrm>
        </p:grpSpPr>
        <p:sp>
          <p:nvSpPr>
            <p:cNvPr id="7" name="TextBox 7"/>
            <p:cNvSpPr txBox="1"/>
            <p:nvPr/>
          </p:nvSpPr>
          <p:spPr>
            <a:xfrm>
              <a:off x="0" y="-66675"/>
              <a:ext cx="7568292" cy="4629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59"/>
                </a:lnSpc>
              </a:pPr>
              <a:r>
                <a:rPr lang="en-US" sz="1999" spc="59">
                  <a:solidFill>
                    <a:srgbClr val="DDBC78"/>
                  </a:solidFill>
                  <a:latin typeface="Dosis Semi Bold"/>
                </a:rPr>
                <a:t>Why do we need to transform/ scale the data?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538081"/>
              <a:ext cx="7568292" cy="23672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79"/>
                </a:lnSpc>
              </a:pPr>
              <a:r>
                <a:rPr lang="en-US" sz="1799" spc="53">
                  <a:solidFill>
                    <a:srgbClr val="272727"/>
                  </a:solidFill>
                  <a:latin typeface="Aleo"/>
                </a:rPr>
                <a:t>If the variable has a long tail distribution, it most likely follows a log-normal distribution. Transforming the data helps us convert the long tail  distribution to a normal distribution for easy interpretation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39679" y="4288384"/>
            <a:ext cx="5676219" cy="2179021"/>
            <a:chOff x="0" y="0"/>
            <a:chExt cx="7568292" cy="290536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7568292" cy="4629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59"/>
                </a:lnSpc>
              </a:pPr>
              <a:r>
                <a:rPr lang="en-US" sz="1999" spc="59">
                  <a:solidFill>
                    <a:srgbClr val="DDBC78"/>
                  </a:solidFill>
                  <a:latin typeface="Dosis Semi Bold"/>
                </a:rPr>
                <a:t>Why must the data follow a normal distribution?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38081"/>
              <a:ext cx="7568292" cy="23672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79"/>
                </a:lnSpc>
              </a:pPr>
              <a:r>
                <a:rPr lang="en-US" sz="1799" spc="53">
                  <a:solidFill>
                    <a:srgbClr val="272727"/>
                  </a:solidFill>
                  <a:latin typeface="Aleo"/>
                </a:rPr>
                <a:t>Most statistical techniques such as hypothesis testing, regression analysis etc. assume the data is normally distributed. To ensure you draw your conclusions correctly, the data should be normally distributed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BC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61653" y="1121066"/>
            <a:ext cx="2510947" cy="5073069"/>
            <a:chOff x="0" y="0"/>
            <a:chExt cx="3347929" cy="6764091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6325697"/>
              <a:ext cx="3347929" cy="360107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217241" y="0"/>
              <a:ext cx="2130689" cy="6764091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304417" y="4560601"/>
              <a:ext cx="1445138" cy="2125202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381000" y="1012911"/>
            <a:ext cx="2510947" cy="5289378"/>
            <a:chOff x="0" y="0"/>
            <a:chExt cx="3347929" cy="7052503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6692397"/>
              <a:ext cx="3347929" cy="360107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874083" y="0"/>
              <a:ext cx="2109700" cy="6974215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156576" y="2977898"/>
              <a:ext cx="1763375" cy="3996318"/>
            </a:xfrm>
            <a:prstGeom prst="rect">
              <a:avLst/>
            </a:prstGeom>
          </p:spPr>
        </p:pic>
      </p:grpSp>
      <p:sp>
        <p:nvSpPr>
          <p:cNvPr id="12" name="TextBox 12"/>
          <p:cNvSpPr txBox="1"/>
          <p:nvPr/>
        </p:nvSpPr>
        <p:spPr>
          <a:xfrm>
            <a:off x="2593939" y="2409162"/>
            <a:ext cx="4984823" cy="197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199"/>
              </a:lnSpc>
            </a:pPr>
            <a:r>
              <a:rPr lang="en-US" sz="3999">
                <a:solidFill>
                  <a:srgbClr val="50603F"/>
                </a:solidFill>
                <a:latin typeface="Aleo Bold"/>
              </a:rPr>
              <a:t>What other questions do you have?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BC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61653" y="1121066"/>
            <a:ext cx="2510947" cy="5073069"/>
            <a:chOff x="0" y="0"/>
            <a:chExt cx="3347929" cy="6764091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6325697"/>
              <a:ext cx="3347929" cy="360107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217241" y="0"/>
              <a:ext cx="2130689" cy="6764091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304417" y="4560601"/>
              <a:ext cx="1445138" cy="2125202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381000" y="1012911"/>
            <a:ext cx="2510947" cy="5289378"/>
            <a:chOff x="0" y="0"/>
            <a:chExt cx="3347929" cy="7052503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6692397"/>
              <a:ext cx="3347929" cy="360107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874083" y="0"/>
              <a:ext cx="2109700" cy="6974215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156576" y="2977898"/>
              <a:ext cx="1763375" cy="3996318"/>
            </a:xfrm>
            <a:prstGeom prst="rect">
              <a:avLst/>
            </a:prstGeom>
          </p:spPr>
        </p:pic>
      </p:grpSp>
      <p:sp>
        <p:nvSpPr>
          <p:cNvPr id="12" name="TextBox 12"/>
          <p:cNvSpPr txBox="1"/>
          <p:nvPr/>
        </p:nvSpPr>
        <p:spPr>
          <a:xfrm>
            <a:off x="2593939" y="2740800"/>
            <a:ext cx="4984823" cy="1313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199"/>
              </a:lnSpc>
            </a:pPr>
            <a:r>
              <a:rPr lang="en-US" sz="3999">
                <a:solidFill>
                  <a:srgbClr val="50603F"/>
                </a:solidFill>
                <a:latin typeface="Aleo Bold"/>
              </a:rPr>
              <a:t>Lets work on some examples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4074" y="1044423"/>
            <a:ext cx="6478863" cy="66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00"/>
              </a:lnSpc>
            </a:pPr>
            <a:r>
              <a:rPr lang="en-US" sz="4000">
                <a:solidFill>
                  <a:srgbClr val="DDBC78"/>
                </a:solidFill>
                <a:latin typeface="Aleo Bold"/>
              </a:rPr>
              <a:t>Expectations for next week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33810" y="1985652"/>
            <a:ext cx="5303401" cy="450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"/>
              </a:rPr>
              <a:t>Complete</a:t>
            </a:r>
            <a:r>
              <a:rPr lang="en-US" sz="2000" spc="60">
                <a:solidFill>
                  <a:srgbClr val="272727"/>
                </a:solidFill>
                <a:latin typeface="Aleo Bold"/>
              </a:rPr>
              <a:t> Project 2 (</a:t>
            </a:r>
            <a:r>
              <a:rPr lang="en-US" sz="2000" spc="60">
                <a:solidFill>
                  <a:srgbClr val="272727"/>
                </a:solidFill>
                <a:latin typeface="Aleo"/>
              </a:rPr>
              <a:t>for those who haven't)</a:t>
            </a:r>
          </a:p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"/>
              </a:rPr>
              <a:t>Complete lessons on </a:t>
            </a:r>
            <a:r>
              <a:rPr lang="en-US" sz="2000" spc="60">
                <a:solidFill>
                  <a:srgbClr val="272727"/>
                </a:solidFill>
                <a:latin typeface="Aleo Bold"/>
              </a:rPr>
              <a:t>Multivariate Exploration of Data </a:t>
            </a:r>
            <a:r>
              <a:rPr lang="en-US" sz="2000" spc="60">
                <a:solidFill>
                  <a:srgbClr val="272727"/>
                </a:solidFill>
                <a:latin typeface="Aleo"/>
              </a:rPr>
              <a:t>and </a:t>
            </a:r>
            <a:r>
              <a:rPr lang="en-US" sz="2000" spc="60">
                <a:solidFill>
                  <a:srgbClr val="272727"/>
                </a:solidFill>
                <a:latin typeface="Aleo Bold"/>
              </a:rPr>
              <a:t>Explanatory Visualizations</a:t>
            </a:r>
          </a:p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"/>
              </a:rPr>
              <a:t>Visit the classroom</a:t>
            </a:r>
            <a:r>
              <a:rPr lang="en-US" sz="2000" spc="60">
                <a:solidFill>
                  <a:srgbClr val="272727"/>
                </a:solidFill>
                <a:latin typeface="Aleo Bold"/>
              </a:rPr>
              <a:t> at least 30 mins everyday</a:t>
            </a:r>
          </a:p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"/>
              </a:rPr>
              <a:t>Have</a:t>
            </a:r>
            <a:r>
              <a:rPr lang="en-US" sz="2000" spc="60">
                <a:solidFill>
                  <a:srgbClr val="272727"/>
                </a:solidFill>
                <a:latin typeface="Aleo Bold"/>
              </a:rPr>
              <a:t> 2 hours </a:t>
            </a:r>
            <a:r>
              <a:rPr lang="en-US" sz="2000" spc="60">
                <a:solidFill>
                  <a:srgbClr val="272727"/>
                </a:solidFill>
                <a:latin typeface="Aleo"/>
              </a:rPr>
              <a:t>of intensive study,</a:t>
            </a:r>
            <a:r>
              <a:rPr lang="en-US" sz="2000" spc="60">
                <a:solidFill>
                  <a:srgbClr val="272727"/>
                </a:solidFill>
                <a:latin typeface="Aleo Bold"/>
              </a:rPr>
              <a:t> 3 times a week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6215898" y="6281844"/>
            <a:ext cx="2806182" cy="301836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DBC78">
                <a:alpha val="19608"/>
              </a:srgbClr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210383" y="1168248"/>
            <a:ext cx="1692918" cy="5395754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b="556"/>
          <a:stretch>
            <a:fillRect/>
          </a:stretch>
        </p:blipFill>
        <p:spPr>
          <a:xfrm>
            <a:off x="5837211" y="4499070"/>
            <a:ext cx="1533236" cy="193369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BC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61653" y="1121066"/>
            <a:ext cx="2510947" cy="5073069"/>
            <a:chOff x="0" y="0"/>
            <a:chExt cx="3347929" cy="6764091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6325697"/>
              <a:ext cx="3347929" cy="360107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217241" y="0"/>
              <a:ext cx="2130689" cy="6764091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304417" y="4560601"/>
              <a:ext cx="1445138" cy="2125202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381000" y="1012911"/>
            <a:ext cx="2510947" cy="5289378"/>
            <a:chOff x="0" y="0"/>
            <a:chExt cx="3347929" cy="7052503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6692397"/>
              <a:ext cx="3347929" cy="360107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874083" y="0"/>
              <a:ext cx="2109700" cy="6974215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156576" y="2977898"/>
              <a:ext cx="1763375" cy="3996318"/>
            </a:xfrm>
            <a:prstGeom prst="rect">
              <a:avLst/>
            </a:prstGeom>
          </p:spPr>
        </p:pic>
      </p:grpSp>
      <p:sp>
        <p:nvSpPr>
          <p:cNvPr id="12" name="TextBox 12"/>
          <p:cNvSpPr txBox="1"/>
          <p:nvPr/>
        </p:nvSpPr>
        <p:spPr>
          <a:xfrm>
            <a:off x="3180900" y="2676389"/>
            <a:ext cx="3391800" cy="13169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199"/>
              </a:lnSpc>
            </a:pPr>
            <a:r>
              <a:rPr lang="en-US" sz="3999">
                <a:solidFill>
                  <a:srgbClr val="50603F"/>
                </a:solidFill>
                <a:latin typeface="Aleo Bold"/>
              </a:rPr>
              <a:t>Thank you for participating!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31520" y="1605910"/>
            <a:ext cx="4641230" cy="66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00"/>
              </a:lnSpc>
            </a:pPr>
            <a:r>
              <a:rPr lang="en-US" sz="4000">
                <a:solidFill>
                  <a:srgbClr val="DDBC78"/>
                </a:solidFill>
                <a:latin typeface="Aleo Bold"/>
              </a:rPr>
              <a:t>Objectives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24798" y="2766579"/>
            <a:ext cx="5521585" cy="147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"/>
              </a:rPr>
              <a:t>Week 9 Lessons Recap - </a:t>
            </a:r>
            <a:r>
              <a:rPr lang="en-US" sz="2000" spc="60">
                <a:solidFill>
                  <a:srgbClr val="272727"/>
                </a:solidFill>
                <a:latin typeface="Aleo Bold"/>
              </a:rPr>
              <a:t>Univariate &amp; Bivariate Exploration of Data</a:t>
            </a:r>
          </a:p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"/>
              </a:rPr>
              <a:t>Deal with some FAQs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6215898" y="6281844"/>
            <a:ext cx="2806182" cy="301836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DBC78">
                <a:alpha val="19608"/>
              </a:srgbClr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210383" y="1168248"/>
            <a:ext cx="1692918" cy="5395754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b="556"/>
          <a:stretch>
            <a:fillRect/>
          </a:stretch>
        </p:blipFill>
        <p:spPr>
          <a:xfrm>
            <a:off x="5837211" y="4499070"/>
            <a:ext cx="1533236" cy="19336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31520" y="1312973"/>
            <a:ext cx="4641230" cy="66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00"/>
              </a:lnSpc>
            </a:pPr>
            <a:r>
              <a:rPr lang="en-US" sz="4000">
                <a:solidFill>
                  <a:srgbClr val="DDBC78"/>
                </a:solidFill>
                <a:latin typeface="Aleo Bold"/>
              </a:rPr>
              <a:t>Agenda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96693" y="2268374"/>
            <a:ext cx="5240518" cy="298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 Bold"/>
              </a:rPr>
              <a:t>Status check-in: </a:t>
            </a:r>
            <a:r>
              <a:rPr lang="en-US" sz="2000" spc="60">
                <a:solidFill>
                  <a:srgbClr val="272727"/>
                </a:solidFill>
                <a:latin typeface="Aleo"/>
              </a:rPr>
              <a:t>Are you on track?</a:t>
            </a:r>
          </a:p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 Bold"/>
              </a:rPr>
              <a:t>Univariate &amp; Bivariate Analysis Recap</a:t>
            </a:r>
          </a:p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 Bold"/>
              </a:rPr>
              <a:t>FAQs</a:t>
            </a:r>
          </a:p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 Bold"/>
              </a:rPr>
              <a:t>Q &amp; A</a:t>
            </a:r>
          </a:p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 Bold"/>
              </a:rPr>
              <a:t>Visualization Examples</a:t>
            </a:r>
          </a:p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spc="60">
                <a:solidFill>
                  <a:srgbClr val="272727"/>
                </a:solidFill>
                <a:latin typeface="Aleo Bold"/>
              </a:rPr>
              <a:t>Expectations for next week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6215898" y="6281844"/>
            <a:ext cx="2806182" cy="301836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DBC78">
                <a:alpha val="19608"/>
              </a:srgbClr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210383" y="1168248"/>
            <a:ext cx="1692918" cy="5395754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b="556"/>
          <a:stretch>
            <a:fillRect/>
          </a:stretch>
        </p:blipFill>
        <p:spPr>
          <a:xfrm>
            <a:off x="5837211" y="4499070"/>
            <a:ext cx="1533236" cy="19336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6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596149" y="6230822"/>
            <a:ext cx="4369016" cy="352858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DBC78">
                <a:alpha val="19608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051191" y="4453331"/>
            <a:ext cx="1810909" cy="209051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559143" y="3942843"/>
            <a:ext cx="1462937" cy="2458717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731520" y="2620455"/>
            <a:ext cx="5339955" cy="1978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u="none">
                <a:solidFill>
                  <a:srgbClr val="FFFFFF"/>
                </a:solidFill>
                <a:latin typeface="Aleo"/>
              </a:rPr>
              <a:t>What did you achieve this week?</a:t>
            </a:r>
          </a:p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u="none">
                <a:solidFill>
                  <a:srgbClr val="FFFFFF"/>
                </a:solidFill>
                <a:latin typeface="Aleo"/>
              </a:rPr>
              <a:t>What didn't go well?</a:t>
            </a:r>
          </a:p>
          <a:p>
            <a:pPr marL="431801" lvl="1" indent="-215900">
              <a:lnSpc>
                <a:spcPts val="4000"/>
              </a:lnSpc>
              <a:buFont typeface="Arial"/>
              <a:buChar char="•"/>
            </a:pPr>
            <a:r>
              <a:rPr lang="en-US" sz="2000" u="none">
                <a:solidFill>
                  <a:srgbClr val="FFFFFF"/>
                </a:solidFill>
                <a:latin typeface="Aleo"/>
              </a:rPr>
              <a:t>What can you do better this coming week?</a:t>
            </a:r>
          </a:p>
          <a:p>
            <a:pPr>
              <a:lnSpc>
                <a:spcPts val="4000"/>
              </a:lnSpc>
            </a:pPr>
            <a:endParaRPr lang="en-US" sz="2000" u="none">
              <a:solidFill>
                <a:srgbClr val="FFFFFF"/>
              </a:solidFill>
              <a:latin typeface="Ale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31520" y="1510683"/>
            <a:ext cx="4641230" cy="66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00"/>
              </a:lnSpc>
            </a:pPr>
            <a:r>
              <a:rPr lang="en-US" sz="4000">
                <a:solidFill>
                  <a:srgbClr val="DDBC78"/>
                </a:solidFill>
                <a:latin typeface="Aleo Bold"/>
              </a:rPr>
              <a:t>Are you on track?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BC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11049" y="2278399"/>
            <a:ext cx="6139366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99"/>
              </a:lnSpc>
            </a:pPr>
            <a:r>
              <a:rPr lang="en-US" sz="5499">
                <a:solidFill>
                  <a:srgbClr val="FFFFFF"/>
                </a:solidFill>
                <a:latin typeface="Dosis Semi Bold"/>
              </a:rPr>
              <a:t>Univariate Exploration of Data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462685" y="2194001"/>
            <a:ext cx="2388410" cy="407404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072998" y="4925881"/>
            <a:ext cx="1381914" cy="150800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348921" y="4653545"/>
            <a:ext cx="1210629" cy="1780337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111049" y="4136893"/>
            <a:ext cx="5961949" cy="1482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2499" spc="74">
                <a:solidFill>
                  <a:srgbClr val="6B604D"/>
                </a:solidFill>
                <a:latin typeface="Aleo"/>
              </a:rPr>
              <a:t>Goal:</a:t>
            </a:r>
            <a:r>
              <a:rPr lang="en-US" sz="2499" spc="74">
                <a:solidFill>
                  <a:srgbClr val="F8F6EB"/>
                </a:solidFill>
                <a:latin typeface="Aleo"/>
              </a:rPr>
              <a:t> </a:t>
            </a:r>
          </a:p>
          <a:p>
            <a:pPr marL="0" lvl="0" indent="0" algn="ctr">
              <a:lnSpc>
                <a:spcPts val="3999"/>
              </a:lnSpc>
            </a:pPr>
            <a:r>
              <a:rPr lang="en-US" sz="2499" spc="74">
                <a:solidFill>
                  <a:srgbClr val="272727"/>
                </a:solidFill>
                <a:latin typeface="Aleo Bold"/>
              </a:rPr>
              <a:t>explore the distribution of individual variables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30102" y="4092173"/>
            <a:ext cx="3891978" cy="1323932"/>
            <a:chOff x="0" y="0"/>
            <a:chExt cx="5189305" cy="1765242"/>
          </a:xfrm>
        </p:grpSpPr>
        <p:sp>
          <p:nvSpPr>
            <p:cNvPr id="3" name="TextBox 3"/>
            <p:cNvSpPr txBox="1"/>
            <p:nvPr/>
          </p:nvSpPr>
          <p:spPr>
            <a:xfrm>
              <a:off x="0" y="-85725"/>
              <a:ext cx="5189305" cy="613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77"/>
                </a:lnSpc>
              </a:pPr>
              <a:r>
                <a:rPr lang="en-US" sz="2599" spc="77">
                  <a:solidFill>
                    <a:srgbClr val="DDBC78"/>
                  </a:solidFill>
                  <a:latin typeface="Aleo"/>
                </a:rPr>
                <a:t>Numerical Variables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650604"/>
              <a:ext cx="5189305" cy="11146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5" lvl="1" indent="-237487">
                <a:lnSpc>
                  <a:spcPts val="3519"/>
                </a:lnSpc>
                <a:buFont typeface="Arial"/>
                <a:buChar char="•"/>
              </a:pPr>
              <a:r>
                <a:rPr lang="en-US" sz="2199" spc="65">
                  <a:solidFill>
                    <a:srgbClr val="272727"/>
                  </a:solidFill>
                  <a:latin typeface="Aleo"/>
                </a:rPr>
                <a:t>Histograms</a:t>
              </a:r>
            </a:p>
            <a:p>
              <a:pPr marL="474975" lvl="1" indent="-237487">
                <a:lnSpc>
                  <a:spcPts val="3519"/>
                </a:lnSpc>
                <a:buFont typeface="Arial"/>
                <a:buChar char="•"/>
              </a:pPr>
              <a:r>
                <a:rPr lang="en-US" sz="2199" spc="65">
                  <a:solidFill>
                    <a:srgbClr val="272727"/>
                  </a:solidFill>
                  <a:latin typeface="Aleo"/>
                </a:rPr>
                <a:t>Box plots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051910" y="1299414"/>
            <a:ext cx="748167" cy="780516"/>
            <a:chOff x="0" y="0"/>
            <a:chExt cx="997556" cy="1040688"/>
          </a:xfrm>
        </p:grpSpPr>
        <p:grpSp>
          <p:nvGrpSpPr>
            <p:cNvPr id="6" name="Group 6"/>
            <p:cNvGrpSpPr/>
            <p:nvPr/>
          </p:nvGrpSpPr>
          <p:grpSpPr>
            <a:xfrm>
              <a:off x="102034" y="955340"/>
              <a:ext cx="793488" cy="85348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0"/>
              <a:ext cx="997556" cy="997556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232200" y="288953"/>
              <a:ext cx="533157" cy="410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00"/>
                </a:lnSpc>
              </a:pPr>
              <a:r>
                <a:rPr lang="en-US" sz="2000">
                  <a:solidFill>
                    <a:srgbClr val="DDBC78"/>
                  </a:solidFill>
                  <a:latin typeface="Dosis Extra Bold"/>
                </a:rPr>
                <a:t>1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051910" y="4092173"/>
            <a:ext cx="748167" cy="780516"/>
            <a:chOff x="0" y="0"/>
            <a:chExt cx="997556" cy="1040688"/>
          </a:xfrm>
        </p:grpSpPr>
        <p:grpSp>
          <p:nvGrpSpPr>
            <p:cNvPr id="12" name="Group 12"/>
            <p:cNvGrpSpPr/>
            <p:nvPr/>
          </p:nvGrpSpPr>
          <p:grpSpPr>
            <a:xfrm>
              <a:off x="102034" y="955340"/>
              <a:ext cx="793488" cy="85348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grpSp>
          <p:nvGrpSpPr>
            <p:cNvPr id="14" name="Group 14"/>
            <p:cNvGrpSpPr/>
            <p:nvPr/>
          </p:nvGrpSpPr>
          <p:grpSpPr>
            <a:xfrm>
              <a:off x="0" y="0"/>
              <a:ext cx="997556" cy="997556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232200" y="288953"/>
              <a:ext cx="533157" cy="410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00"/>
                </a:lnSpc>
              </a:pPr>
              <a:r>
                <a:rPr lang="en-US" sz="2000">
                  <a:solidFill>
                    <a:srgbClr val="DDBC78"/>
                  </a:solidFill>
                  <a:latin typeface="Dosis Extra Bold"/>
                </a:rPr>
                <a:t>2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455295" y="2118451"/>
            <a:ext cx="3320390" cy="1663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599"/>
              </a:lnSpc>
            </a:pPr>
            <a:r>
              <a:rPr lang="en-US" sz="5499">
                <a:solidFill>
                  <a:srgbClr val="DDBC78"/>
                </a:solidFill>
                <a:latin typeface="Dosis Extra Bold"/>
              </a:rPr>
              <a:t>Univariate Analysis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55295" y="4111223"/>
            <a:ext cx="298701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6B604D"/>
                </a:solidFill>
                <a:latin typeface="Dosis Semi Bold"/>
              </a:rPr>
              <a:t>Charts you can use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5130102" y="1299414"/>
            <a:ext cx="3891978" cy="1323932"/>
            <a:chOff x="0" y="0"/>
            <a:chExt cx="5189305" cy="1765242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85725"/>
              <a:ext cx="5189305" cy="613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77"/>
                </a:lnSpc>
              </a:pPr>
              <a:r>
                <a:rPr lang="en-US" sz="2599" spc="77">
                  <a:solidFill>
                    <a:srgbClr val="DDBC78"/>
                  </a:solidFill>
                  <a:latin typeface="Aleo"/>
                </a:rPr>
                <a:t>Categorical Variables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650604"/>
              <a:ext cx="5189305" cy="11146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5" lvl="1" indent="-237487">
                <a:lnSpc>
                  <a:spcPts val="3519"/>
                </a:lnSpc>
                <a:buFont typeface="Arial"/>
                <a:buChar char="•"/>
              </a:pPr>
              <a:r>
                <a:rPr lang="en-US" sz="2199" spc="65">
                  <a:solidFill>
                    <a:srgbClr val="272727"/>
                  </a:solidFill>
                  <a:latin typeface="Aleo"/>
                </a:rPr>
                <a:t>Bar Charts</a:t>
              </a:r>
            </a:p>
            <a:p>
              <a:pPr marL="474975" lvl="1" indent="-237487">
                <a:lnSpc>
                  <a:spcPts val="3519"/>
                </a:lnSpc>
                <a:buFont typeface="Arial"/>
                <a:buChar char="•"/>
              </a:pPr>
              <a:r>
                <a:rPr lang="en-US" sz="2199" spc="65">
                  <a:solidFill>
                    <a:srgbClr val="272727"/>
                  </a:solidFill>
                  <a:latin typeface="Aleo"/>
                </a:rPr>
                <a:t>Pie/ Donut Charts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6687" y="3012763"/>
            <a:ext cx="3320390" cy="1663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599"/>
              </a:lnSpc>
            </a:pPr>
            <a:r>
              <a:rPr lang="en-US" sz="5499">
                <a:solidFill>
                  <a:srgbClr val="DDBC78"/>
                </a:solidFill>
                <a:latin typeface="Dosis Extra Bold"/>
              </a:rPr>
              <a:t>Univariate Analysis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800077" y="136385"/>
            <a:ext cx="3891978" cy="338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754"/>
              </a:lnSpc>
            </a:pPr>
            <a:r>
              <a:rPr lang="en-US" sz="1800" spc="53">
                <a:solidFill>
                  <a:srgbClr val="DDBC78"/>
                </a:solidFill>
                <a:latin typeface="Aleo"/>
              </a:rPr>
              <a:t>The peak and spread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00077" y="517118"/>
            <a:ext cx="4583686" cy="1432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17" lvl="1" indent="-194308">
              <a:lnSpc>
                <a:spcPts val="2879"/>
              </a:lnSpc>
              <a:buFont typeface="Arial"/>
              <a:buChar char="•"/>
            </a:pPr>
            <a:r>
              <a:rPr lang="en-US" sz="1799" spc="53">
                <a:solidFill>
                  <a:srgbClr val="272727"/>
                </a:solidFill>
                <a:latin typeface="Aleo"/>
              </a:rPr>
              <a:t>Which bin has the highest frequency?</a:t>
            </a:r>
          </a:p>
          <a:p>
            <a:pPr marL="388617" lvl="1" indent="-194308">
              <a:lnSpc>
                <a:spcPts val="2879"/>
              </a:lnSpc>
              <a:buFont typeface="Arial"/>
              <a:buChar char="•"/>
            </a:pPr>
            <a:r>
              <a:rPr lang="en-US" sz="1799" spc="53">
                <a:solidFill>
                  <a:srgbClr val="272727"/>
                </a:solidFill>
                <a:latin typeface="Aleo"/>
              </a:rPr>
              <a:t>What are the range of values?</a:t>
            </a:r>
          </a:p>
          <a:p>
            <a:pPr marL="388617" lvl="1" indent="-194308">
              <a:lnSpc>
                <a:spcPts val="2879"/>
              </a:lnSpc>
              <a:buFont typeface="Arial"/>
              <a:buChar char="•"/>
            </a:pPr>
            <a:r>
              <a:rPr lang="en-US" sz="1799" spc="53">
                <a:solidFill>
                  <a:srgbClr val="272727"/>
                </a:solidFill>
                <a:latin typeface="Aleo"/>
              </a:rPr>
              <a:t>Is this normal? Do you need to vary the bin size?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3597077" y="450710"/>
            <a:ext cx="748167" cy="780516"/>
            <a:chOff x="0" y="0"/>
            <a:chExt cx="997556" cy="1040688"/>
          </a:xfrm>
        </p:grpSpPr>
        <p:grpSp>
          <p:nvGrpSpPr>
            <p:cNvPr id="6" name="Group 6"/>
            <p:cNvGrpSpPr/>
            <p:nvPr/>
          </p:nvGrpSpPr>
          <p:grpSpPr>
            <a:xfrm>
              <a:off x="102034" y="955340"/>
              <a:ext cx="793488" cy="85348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0"/>
              <a:ext cx="997556" cy="997556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232200" y="288953"/>
              <a:ext cx="533157" cy="410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00"/>
                </a:lnSpc>
              </a:pPr>
              <a:r>
                <a:rPr lang="en-US" sz="2000">
                  <a:solidFill>
                    <a:srgbClr val="DDBC78"/>
                  </a:solidFill>
                  <a:latin typeface="Dosis Extra Bold"/>
                </a:rPr>
                <a:t>1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715977" y="2026408"/>
            <a:ext cx="3891978" cy="338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754"/>
              </a:lnSpc>
            </a:pPr>
            <a:r>
              <a:rPr lang="en-US" sz="1800" spc="53">
                <a:solidFill>
                  <a:srgbClr val="DDBC78"/>
                </a:solidFill>
                <a:latin typeface="Aleo"/>
              </a:rPr>
              <a:t>The skewness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715977" y="2403430"/>
            <a:ext cx="4667786" cy="215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17" lvl="1" indent="-194308">
              <a:lnSpc>
                <a:spcPts val="2879"/>
              </a:lnSpc>
              <a:buFont typeface="Arial"/>
              <a:buChar char="•"/>
            </a:pPr>
            <a:r>
              <a:rPr lang="en-US" sz="1799" spc="53">
                <a:solidFill>
                  <a:srgbClr val="272727"/>
                </a:solidFill>
                <a:latin typeface="Aleo"/>
              </a:rPr>
              <a:t>Is it normally distributed or exponentially distributed i.e. has long tail distribution?</a:t>
            </a:r>
          </a:p>
          <a:p>
            <a:pPr marL="388617" lvl="1" indent="-194308">
              <a:lnSpc>
                <a:spcPts val="2879"/>
              </a:lnSpc>
              <a:buFont typeface="Arial"/>
              <a:buChar char="•"/>
            </a:pPr>
            <a:r>
              <a:rPr lang="en-US" sz="1799" spc="53">
                <a:solidFill>
                  <a:srgbClr val="272727"/>
                </a:solidFill>
                <a:latin typeface="Aleo"/>
              </a:rPr>
              <a:t>Do you need to limit the x-axis range?</a:t>
            </a:r>
          </a:p>
          <a:p>
            <a:pPr marL="388617" lvl="1" indent="-194308">
              <a:lnSpc>
                <a:spcPts val="2879"/>
              </a:lnSpc>
              <a:buFont typeface="Arial"/>
              <a:buChar char="•"/>
            </a:pPr>
            <a:r>
              <a:rPr lang="en-US" sz="1799" spc="53">
                <a:solidFill>
                  <a:srgbClr val="272727"/>
                </a:solidFill>
                <a:latin typeface="Aleo"/>
              </a:rPr>
              <a:t>Do you need to carry out a log or square root transformation?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3597077" y="2222722"/>
            <a:ext cx="748167" cy="780516"/>
            <a:chOff x="0" y="0"/>
            <a:chExt cx="997556" cy="1040688"/>
          </a:xfrm>
        </p:grpSpPr>
        <p:grpSp>
          <p:nvGrpSpPr>
            <p:cNvPr id="14" name="Group 14"/>
            <p:cNvGrpSpPr/>
            <p:nvPr/>
          </p:nvGrpSpPr>
          <p:grpSpPr>
            <a:xfrm>
              <a:off x="102034" y="955340"/>
              <a:ext cx="793488" cy="85348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grpSp>
          <p:nvGrpSpPr>
            <p:cNvPr id="16" name="Group 16"/>
            <p:cNvGrpSpPr/>
            <p:nvPr/>
          </p:nvGrpSpPr>
          <p:grpSpPr>
            <a:xfrm>
              <a:off x="0" y="0"/>
              <a:ext cx="997556" cy="997556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/>
              </a:solid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232200" y="288953"/>
              <a:ext cx="533157" cy="410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00"/>
                </a:lnSpc>
              </a:pPr>
              <a:r>
                <a:rPr lang="en-US" sz="2000">
                  <a:solidFill>
                    <a:srgbClr val="DDBC78"/>
                  </a:solidFill>
                  <a:latin typeface="Dosis Extra Bold"/>
                </a:rPr>
                <a:t>2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4800077" y="4636091"/>
            <a:ext cx="3891978" cy="338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754"/>
              </a:lnSpc>
            </a:pPr>
            <a:r>
              <a:rPr lang="en-US" sz="1800" spc="53">
                <a:solidFill>
                  <a:srgbClr val="DDBC78"/>
                </a:solidFill>
                <a:latin typeface="Aleo"/>
              </a:rPr>
              <a:t>Modalities &amp; Outliers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800077" y="5013113"/>
            <a:ext cx="4583686" cy="215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17" lvl="1" indent="-194308">
              <a:lnSpc>
                <a:spcPts val="2879"/>
              </a:lnSpc>
              <a:buFont typeface="Arial"/>
              <a:buChar char="•"/>
            </a:pPr>
            <a:r>
              <a:rPr lang="en-US" sz="1799" spc="53">
                <a:solidFill>
                  <a:srgbClr val="272727"/>
                </a:solidFill>
                <a:latin typeface="Aleo"/>
              </a:rPr>
              <a:t>Is the distribution multi-modal? If yes, it might need further investigation e.g. bivariate analysis with another variable</a:t>
            </a:r>
          </a:p>
          <a:p>
            <a:pPr marL="388617" lvl="1" indent="-194308">
              <a:lnSpc>
                <a:spcPts val="2879"/>
              </a:lnSpc>
              <a:buFont typeface="Arial"/>
              <a:buChar char="•"/>
            </a:pPr>
            <a:r>
              <a:rPr lang="en-US" sz="1799" spc="53">
                <a:solidFill>
                  <a:srgbClr val="272727"/>
                </a:solidFill>
                <a:latin typeface="Aleo"/>
              </a:rPr>
              <a:t>Are there outliers? Remove or correct them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3597077" y="4879568"/>
            <a:ext cx="748167" cy="780516"/>
            <a:chOff x="0" y="0"/>
            <a:chExt cx="997556" cy="1040688"/>
          </a:xfrm>
        </p:grpSpPr>
        <p:grpSp>
          <p:nvGrpSpPr>
            <p:cNvPr id="22" name="Group 22"/>
            <p:cNvGrpSpPr/>
            <p:nvPr/>
          </p:nvGrpSpPr>
          <p:grpSpPr>
            <a:xfrm>
              <a:off x="102034" y="955340"/>
              <a:ext cx="793488" cy="85348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>
              <a:off x="0" y="0"/>
              <a:ext cx="997556" cy="997556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/>
              </a:solidFill>
            </p:spPr>
          </p:sp>
        </p:grpSp>
        <p:sp>
          <p:nvSpPr>
            <p:cNvPr id="26" name="TextBox 26"/>
            <p:cNvSpPr txBox="1"/>
            <p:nvPr/>
          </p:nvSpPr>
          <p:spPr>
            <a:xfrm>
              <a:off x="232200" y="288953"/>
              <a:ext cx="533157" cy="410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00"/>
                </a:lnSpc>
              </a:pPr>
              <a:r>
                <a:rPr lang="en-US" sz="2000">
                  <a:solidFill>
                    <a:srgbClr val="DDBC78"/>
                  </a:solidFill>
                  <a:latin typeface="Dosis Extra Bold"/>
                </a:rPr>
                <a:t>3</a:t>
              </a: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276687" y="5005535"/>
            <a:ext cx="298701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6B604D"/>
                </a:solidFill>
                <a:latin typeface="Dosis Semi Bold"/>
              </a:rPr>
              <a:t>Things to look out for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BC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11049" y="1590675"/>
            <a:ext cx="6139366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99"/>
              </a:lnSpc>
            </a:pPr>
            <a:r>
              <a:rPr lang="en-US" sz="5499">
                <a:solidFill>
                  <a:srgbClr val="FFFFFF"/>
                </a:solidFill>
                <a:latin typeface="Dosis Semi Bold"/>
              </a:rPr>
              <a:t>Bivariate Exploration of Data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462685" y="2194001"/>
            <a:ext cx="2388410" cy="407404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371686" y="4925881"/>
            <a:ext cx="1381914" cy="150800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348921" y="4653545"/>
            <a:ext cx="1210629" cy="1780337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111049" y="3569018"/>
            <a:ext cx="5961949" cy="1297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9"/>
              </a:lnSpc>
            </a:pPr>
            <a:r>
              <a:rPr lang="en-US" sz="2199" spc="65">
                <a:solidFill>
                  <a:srgbClr val="6B604D"/>
                </a:solidFill>
                <a:latin typeface="Aleo"/>
              </a:rPr>
              <a:t>Goal:</a:t>
            </a:r>
            <a:r>
              <a:rPr lang="en-US" sz="2199" spc="65">
                <a:solidFill>
                  <a:srgbClr val="F8F6EB"/>
                </a:solidFill>
                <a:latin typeface="Aleo"/>
              </a:rPr>
              <a:t> </a:t>
            </a:r>
          </a:p>
          <a:p>
            <a:pPr marL="0" lvl="0" indent="0" algn="ctr">
              <a:lnSpc>
                <a:spcPts val="3519"/>
              </a:lnSpc>
            </a:pPr>
            <a:r>
              <a:rPr lang="en-US" sz="2199" spc="65">
                <a:solidFill>
                  <a:srgbClr val="272727"/>
                </a:solidFill>
                <a:latin typeface="Aleo Bold"/>
              </a:rPr>
              <a:t>explore the relationship between two variables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11049" y="5285739"/>
            <a:ext cx="5961949" cy="1297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9"/>
              </a:lnSpc>
            </a:pPr>
            <a:r>
              <a:rPr lang="en-US" sz="2199" spc="65">
                <a:solidFill>
                  <a:srgbClr val="6B604D"/>
                </a:solidFill>
                <a:latin typeface="Aleo"/>
              </a:rPr>
              <a:t>What to look out for:</a:t>
            </a:r>
            <a:r>
              <a:rPr lang="en-US" sz="2199" spc="65">
                <a:solidFill>
                  <a:srgbClr val="F8F6EB"/>
                </a:solidFill>
                <a:latin typeface="Aleo"/>
              </a:rPr>
              <a:t> </a:t>
            </a:r>
          </a:p>
          <a:p>
            <a:pPr marL="0" lvl="0" indent="0" algn="ctr">
              <a:lnSpc>
                <a:spcPts val="3519"/>
              </a:lnSpc>
            </a:pPr>
            <a:r>
              <a:rPr lang="en-US" sz="2199" spc="65">
                <a:solidFill>
                  <a:srgbClr val="272727"/>
                </a:solidFill>
                <a:latin typeface="Aleo Bold"/>
              </a:rPr>
              <a:t>how does one variable change with respect to change in another variable?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30102" y="2509859"/>
            <a:ext cx="4185430" cy="2200232"/>
            <a:chOff x="0" y="0"/>
            <a:chExt cx="5580573" cy="2933642"/>
          </a:xfrm>
        </p:grpSpPr>
        <p:sp>
          <p:nvSpPr>
            <p:cNvPr id="3" name="TextBox 3"/>
            <p:cNvSpPr txBox="1"/>
            <p:nvPr/>
          </p:nvSpPr>
          <p:spPr>
            <a:xfrm>
              <a:off x="0" y="-85725"/>
              <a:ext cx="5580573" cy="613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77"/>
                </a:lnSpc>
              </a:pPr>
              <a:r>
                <a:rPr lang="en-US" sz="2599" spc="77">
                  <a:solidFill>
                    <a:srgbClr val="DDBC78"/>
                  </a:solidFill>
                  <a:latin typeface="Aleo"/>
                </a:rPr>
                <a:t>Numerical vs Categorical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650604"/>
              <a:ext cx="5580573" cy="22830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5" lvl="1" indent="-237487">
                <a:lnSpc>
                  <a:spcPts val="3519"/>
                </a:lnSpc>
                <a:buFont typeface="Arial"/>
                <a:buChar char="•"/>
              </a:pPr>
              <a:r>
                <a:rPr lang="en-US" sz="2199" spc="65">
                  <a:solidFill>
                    <a:srgbClr val="272727"/>
                  </a:solidFill>
                  <a:latin typeface="Aleo"/>
                </a:rPr>
                <a:t>Violin plots</a:t>
              </a:r>
            </a:p>
            <a:p>
              <a:pPr marL="474975" lvl="1" indent="-237487">
                <a:lnSpc>
                  <a:spcPts val="3519"/>
                </a:lnSpc>
                <a:buFont typeface="Arial"/>
                <a:buChar char="•"/>
              </a:pPr>
              <a:r>
                <a:rPr lang="en-US" sz="2199" spc="65">
                  <a:solidFill>
                    <a:srgbClr val="272727"/>
                  </a:solidFill>
                  <a:latin typeface="Aleo"/>
                </a:rPr>
                <a:t>Box plots</a:t>
              </a:r>
            </a:p>
            <a:p>
              <a:pPr marL="474975" lvl="1" indent="-237487">
                <a:lnSpc>
                  <a:spcPts val="3519"/>
                </a:lnSpc>
                <a:buFont typeface="Arial"/>
                <a:buChar char="•"/>
              </a:pPr>
              <a:r>
                <a:rPr lang="en-US" sz="2199" spc="65">
                  <a:solidFill>
                    <a:srgbClr val="272727"/>
                  </a:solidFill>
                  <a:latin typeface="Aleo"/>
                </a:rPr>
                <a:t>Heat maps</a:t>
              </a:r>
            </a:p>
            <a:p>
              <a:pPr marL="474975" lvl="1" indent="-237487">
                <a:lnSpc>
                  <a:spcPts val="3519"/>
                </a:lnSpc>
                <a:buFont typeface="Arial"/>
                <a:buChar char="•"/>
              </a:pPr>
              <a:r>
                <a:rPr lang="en-US" sz="2199" spc="65">
                  <a:solidFill>
                    <a:srgbClr val="272727"/>
                  </a:solidFill>
                  <a:latin typeface="Aleo"/>
                </a:rPr>
                <a:t>Faceting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051910" y="1299414"/>
            <a:ext cx="748167" cy="780516"/>
            <a:chOff x="0" y="0"/>
            <a:chExt cx="997556" cy="1040688"/>
          </a:xfrm>
        </p:grpSpPr>
        <p:grpSp>
          <p:nvGrpSpPr>
            <p:cNvPr id="6" name="Group 6"/>
            <p:cNvGrpSpPr/>
            <p:nvPr/>
          </p:nvGrpSpPr>
          <p:grpSpPr>
            <a:xfrm>
              <a:off x="102034" y="955340"/>
              <a:ext cx="793488" cy="85348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0"/>
              <a:ext cx="997556" cy="997556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232200" y="288953"/>
              <a:ext cx="533157" cy="410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00"/>
                </a:lnSpc>
              </a:pPr>
              <a:r>
                <a:rPr lang="en-US" sz="2000">
                  <a:solidFill>
                    <a:srgbClr val="DDBC78"/>
                  </a:solidFill>
                  <a:latin typeface="Dosis Extra Bold"/>
                </a:rPr>
                <a:t>1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051910" y="2509859"/>
            <a:ext cx="748167" cy="780516"/>
            <a:chOff x="0" y="0"/>
            <a:chExt cx="997556" cy="1040688"/>
          </a:xfrm>
        </p:grpSpPr>
        <p:grpSp>
          <p:nvGrpSpPr>
            <p:cNvPr id="12" name="Group 12"/>
            <p:cNvGrpSpPr/>
            <p:nvPr/>
          </p:nvGrpSpPr>
          <p:grpSpPr>
            <a:xfrm>
              <a:off x="102034" y="955340"/>
              <a:ext cx="793488" cy="85348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grpSp>
          <p:nvGrpSpPr>
            <p:cNvPr id="14" name="Group 14"/>
            <p:cNvGrpSpPr/>
            <p:nvPr/>
          </p:nvGrpSpPr>
          <p:grpSpPr>
            <a:xfrm>
              <a:off x="0" y="0"/>
              <a:ext cx="997556" cy="997556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232200" y="288953"/>
              <a:ext cx="533157" cy="410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00"/>
                </a:lnSpc>
              </a:pPr>
              <a:r>
                <a:rPr lang="en-US" sz="2000">
                  <a:solidFill>
                    <a:srgbClr val="DDBC78"/>
                  </a:solidFill>
                  <a:latin typeface="Dosis Extra Bold"/>
                </a:rPr>
                <a:t>2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455295" y="2118451"/>
            <a:ext cx="3320390" cy="1663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599"/>
              </a:lnSpc>
            </a:pPr>
            <a:r>
              <a:rPr lang="en-US" sz="5499">
                <a:solidFill>
                  <a:srgbClr val="DDBC78"/>
                </a:solidFill>
                <a:latin typeface="Dosis Extra Bold"/>
              </a:rPr>
              <a:t>Bivariate Analysis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55295" y="4111223"/>
            <a:ext cx="298701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6B604D"/>
                </a:solidFill>
                <a:latin typeface="Dosis Semi Bold"/>
              </a:rPr>
              <a:t>Charts you can use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5130102" y="1299414"/>
            <a:ext cx="4185430" cy="885782"/>
            <a:chOff x="0" y="0"/>
            <a:chExt cx="5580573" cy="1181042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85725"/>
              <a:ext cx="5580573" cy="613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77"/>
                </a:lnSpc>
              </a:pPr>
              <a:r>
                <a:rPr lang="en-US" sz="2599" spc="77">
                  <a:solidFill>
                    <a:srgbClr val="DDBC78"/>
                  </a:solidFill>
                  <a:latin typeface="Aleo"/>
                </a:rPr>
                <a:t>Numerical vs Numerical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650604"/>
              <a:ext cx="5580573" cy="5304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5" lvl="1" indent="-237487">
                <a:lnSpc>
                  <a:spcPts val="3519"/>
                </a:lnSpc>
                <a:buFont typeface="Arial"/>
                <a:buChar char="•"/>
              </a:pPr>
              <a:r>
                <a:rPr lang="en-US" sz="2199" spc="65">
                  <a:solidFill>
                    <a:srgbClr val="272727"/>
                  </a:solidFill>
                  <a:latin typeface="Aleo"/>
                </a:rPr>
                <a:t>Scatter plots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5130102" y="5063456"/>
            <a:ext cx="4185430" cy="1323932"/>
            <a:chOff x="0" y="0"/>
            <a:chExt cx="5580573" cy="1765242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85725"/>
              <a:ext cx="5580573" cy="6135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77"/>
                </a:lnSpc>
              </a:pPr>
              <a:r>
                <a:rPr lang="en-US" sz="2599" spc="77">
                  <a:solidFill>
                    <a:srgbClr val="DDBC78"/>
                  </a:solidFill>
                  <a:latin typeface="Aleo"/>
                </a:rPr>
                <a:t>Categorical vs Categorical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650604"/>
              <a:ext cx="5580573" cy="11146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5" lvl="1" indent="-237487">
                <a:lnSpc>
                  <a:spcPts val="3519"/>
                </a:lnSpc>
                <a:buFont typeface="Arial"/>
                <a:buChar char="•"/>
              </a:pPr>
              <a:r>
                <a:rPr lang="en-US" sz="2199" spc="65">
                  <a:solidFill>
                    <a:srgbClr val="272727"/>
                  </a:solidFill>
                  <a:latin typeface="Aleo"/>
                </a:rPr>
                <a:t>Clustered bar charts</a:t>
              </a:r>
            </a:p>
            <a:p>
              <a:pPr marL="474975" lvl="1" indent="-237487">
                <a:lnSpc>
                  <a:spcPts val="3519"/>
                </a:lnSpc>
                <a:buFont typeface="Arial"/>
                <a:buChar char="•"/>
              </a:pPr>
              <a:r>
                <a:rPr lang="en-US" sz="2199" spc="65">
                  <a:solidFill>
                    <a:srgbClr val="272727"/>
                  </a:solidFill>
                  <a:latin typeface="Aleo"/>
                </a:rPr>
                <a:t>Heat maps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4051910" y="5063456"/>
            <a:ext cx="748167" cy="780516"/>
            <a:chOff x="0" y="0"/>
            <a:chExt cx="997556" cy="1040688"/>
          </a:xfrm>
        </p:grpSpPr>
        <p:grpSp>
          <p:nvGrpSpPr>
            <p:cNvPr id="26" name="Group 26"/>
            <p:cNvGrpSpPr/>
            <p:nvPr/>
          </p:nvGrpSpPr>
          <p:grpSpPr>
            <a:xfrm>
              <a:off x="102034" y="955340"/>
              <a:ext cx="793488" cy="85348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>
                  <a:alpha val="19608"/>
                </a:srgbClr>
              </a:solidFill>
            </p:spPr>
          </p:sp>
        </p:grpSp>
        <p:grpSp>
          <p:nvGrpSpPr>
            <p:cNvPr id="28" name="Group 28"/>
            <p:cNvGrpSpPr/>
            <p:nvPr/>
          </p:nvGrpSpPr>
          <p:grpSpPr>
            <a:xfrm>
              <a:off x="0" y="0"/>
              <a:ext cx="997556" cy="997556"/>
              <a:chOff x="0" y="0"/>
              <a:chExt cx="6350000" cy="63500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50603F"/>
              </a:solidFill>
            </p:spPr>
          </p:sp>
        </p:grpSp>
        <p:sp>
          <p:nvSpPr>
            <p:cNvPr id="30" name="TextBox 30"/>
            <p:cNvSpPr txBox="1"/>
            <p:nvPr/>
          </p:nvSpPr>
          <p:spPr>
            <a:xfrm>
              <a:off x="232200" y="288953"/>
              <a:ext cx="533157" cy="410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00"/>
                </a:lnSpc>
              </a:pPr>
              <a:r>
                <a:rPr lang="en-US" sz="2000" dirty="0">
                  <a:solidFill>
                    <a:srgbClr val="DDBC78"/>
                  </a:solidFill>
                  <a:latin typeface="Dosis Extra Bold"/>
                </a:rPr>
                <a:t>3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616</Words>
  <Application>Microsoft Office PowerPoint</Application>
  <PresentationFormat>Custom</PresentationFormat>
  <Paragraphs>96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Aleo</vt:lpstr>
      <vt:lpstr>Calibri</vt:lpstr>
      <vt:lpstr>Aleo Bold</vt:lpstr>
      <vt:lpstr>Dosis Extra Bold</vt:lpstr>
      <vt:lpstr>Arial</vt:lpstr>
      <vt:lpstr>Dosis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ALX-T Data Analyst Presentation 10</dc:title>
  <cp:lastModifiedBy>Joy James</cp:lastModifiedBy>
  <cp:revision>1</cp:revision>
  <dcterms:created xsi:type="dcterms:W3CDTF">2006-08-16T00:00:00Z</dcterms:created>
  <dcterms:modified xsi:type="dcterms:W3CDTF">2022-07-17T15:57:53Z</dcterms:modified>
  <dc:identifier>DAFAsvv-E40</dc:identifier>
</cp:coreProperties>
</file>

<file path=docProps/thumbnail.jpeg>
</file>